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orum" charset="1" panose="020000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Extra Bold" charset="1" panose="020B0906030804020204"/>
      <p:regular r:id="rId19"/>
    </p:embeddedFont>
    <p:embeddedFont>
      <p:font typeface="Open Sans Extra Bold Italics" charset="1" panose="020B0906030804020204"/>
      <p:regular r:id="rId20"/>
    </p:embeddedFont>
    <p:embeddedFont>
      <p:font typeface="TT Drugs" charset="1" panose="02000503060000020003"/>
      <p:regular r:id="rId21"/>
    </p:embeddedFont>
    <p:embeddedFont>
      <p:font typeface="TT Drugs Bold" charset="1" panose="02000803060000020003"/>
      <p:regular r:id="rId22"/>
    </p:embeddedFont>
    <p:embeddedFont>
      <p:font typeface="TT Drugs Italics" charset="1" panose="02000503000000090003"/>
      <p:regular r:id="rId23"/>
    </p:embeddedFont>
    <p:embeddedFont>
      <p:font typeface="TT Drugs Bold Italics" charset="1" panose="02000803000000090003"/>
      <p:regular r:id="rId24"/>
    </p:embeddedFont>
    <p:embeddedFont>
      <p:font typeface="Fira Sans Bold" charset="1" panose="020B0803050000020004"/>
      <p:regular r:id="rId25"/>
    </p:embeddedFont>
    <p:embeddedFont>
      <p:font typeface="Fira Sans Bold Bold" charset="1" panose="020B0903050000020004"/>
      <p:regular r:id="rId26"/>
    </p:embeddedFont>
    <p:embeddedFont>
      <p:font typeface="Fira Sans Bold Italics" charset="1" panose="020B0803050000020004"/>
      <p:regular r:id="rId27"/>
    </p:embeddedFont>
    <p:embeddedFont>
      <p:font typeface="Fira Sans Bold Bold Italics" charset="1" panose="020B0903050000020004"/>
      <p:regular r:id="rId28"/>
    </p:embeddedFont>
    <p:embeddedFont>
      <p:font typeface="Fira Sans Black" charset="1" panose="020B0A03050000020004"/>
      <p:regular r:id="rId29"/>
    </p:embeddedFont>
    <p:embeddedFont>
      <p:font typeface="Fira Sans Black Italics" charset="1" panose="020B0A03050000020004"/>
      <p:regular r:id="rId30"/>
    </p:embeddedFont>
    <p:embeddedFont>
      <p:font typeface="Fira Sans Medium" charset="1" panose="020B0603050000020004"/>
      <p:regular r:id="rId31"/>
    </p:embeddedFont>
    <p:embeddedFont>
      <p:font typeface="Fira Sans Medium Bold" charset="1" panose="020B0603050000020004"/>
      <p:regular r:id="rId32"/>
    </p:embeddedFont>
    <p:embeddedFont>
      <p:font typeface="Fira Sans Medium Italics" charset="1" panose="020B0603050000020004"/>
      <p:regular r:id="rId33"/>
    </p:embeddedFont>
    <p:embeddedFont>
      <p:font typeface="Fira Sans Medium Bold Italics" charset="1" panose="020B0703050000020004"/>
      <p:regular r:id="rId34"/>
    </p:embeddedFont>
    <p:embeddedFont>
      <p:font typeface="Bungee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013544">
            <a:off x="-1528149" y="-2162960"/>
            <a:ext cx="8825308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84505" y="3283750"/>
            <a:ext cx="12518989" cy="4095486"/>
            <a:chOff x="0" y="0"/>
            <a:chExt cx="16691986" cy="546064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6691986" cy="463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F6EBEB"/>
                  </a:solidFill>
                  <a:latin typeface="Bungee"/>
                </a:rPr>
                <a:t>PHÂN BIỆT NGUYÊN ÂM VÀ KHOẢNG LẶNG - TÌM TẦN SỐ CỦA KHUNG HỮU THANH DỰA VÀO PHỔ BIÊN ĐỘ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62572"/>
              <a:ext cx="1669198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87955" y="1028700"/>
            <a:ext cx="2193100" cy="219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071583" y="1057351"/>
            <a:ext cx="12090888" cy="67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</a:pPr>
            <a:r>
              <a:rPr lang="en-US" sz="3636">
                <a:solidFill>
                  <a:srgbClr val="FFFFFF"/>
                </a:solidFill>
                <a:latin typeface="Bungee Bold"/>
              </a:rPr>
              <a:t>TRƯỜNG ĐẠI HỌC BÁCH KHOA - ĐẠI HỌC ĐÀ NẴNG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33208" y="1977469"/>
            <a:ext cx="7767638" cy="68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3543">
                <a:solidFill>
                  <a:srgbClr val="FFFFFF"/>
                </a:solidFill>
                <a:latin typeface="Bungee"/>
              </a:rPr>
              <a:t>BÁO CÁO MÔN XỬ LÝ TÍN HIỆU SỐ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24938" y="7017234"/>
            <a:ext cx="9834362" cy="224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Giáo viên hướng dẫn  :  TS. Ninh Khánh Duy</a:t>
            </a:r>
          </a:p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Sinh viên thực hiện    :  Huỳnh Văn Thạnh</a:t>
            </a:r>
          </a:p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MSSV                                            : 123190109</a:t>
            </a:r>
          </a:p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lớp                                               : 19PFIEV3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64553" y="4375676"/>
            <a:ext cx="882530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303164">
            <a:off x="-843112" y="4566854"/>
            <a:ext cx="8825308" cy="8229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338605" y="2661837"/>
            <a:ext cx="9610790" cy="4963326"/>
            <a:chOff x="0" y="0"/>
            <a:chExt cx="12814386" cy="66177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77566"/>
              <a:ext cx="12814386" cy="4140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F6EBEB"/>
                  </a:solidFill>
                  <a:latin typeface="Fira Sans Black"/>
                </a:rPr>
                <a:t>Xác định F0 của tín hiệu tiếng nói dựa trên phổ biên độ.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15320" y="-161925"/>
              <a:ext cx="9920288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Open Sans Extra Bold"/>
                </a:rPr>
                <a:t>Thuật toán 2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163179">
            <a:off x="10696760" y="-3558829"/>
            <a:ext cx="7804324" cy="82259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013544">
            <a:off x="-1834628" y="-2396987"/>
            <a:ext cx="8825308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971627"/>
            <a:ext cx="3144024" cy="106110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624570" y="1954557"/>
            <a:ext cx="3038860" cy="1132339"/>
            <a:chOff x="0" y="0"/>
            <a:chExt cx="5136312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44210" y="1900397"/>
            <a:ext cx="2994180" cy="1115690"/>
            <a:chOff x="0" y="0"/>
            <a:chExt cx="5136312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2572" y="8327009"/>
            <a:ext cx="3065154" cy="1083024"/>
            <a:chOff x="0" y="0"/>
            <a:chExt cx="5416656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416655" cy="1913890"/>
            </a:xfrm>
            <a:custGeom>
              <a:avLst/>
              <a:gdLst/>
              <a:ahLst/>
              <a:cxnLst/>
              <a:rect r="r" b="b" t="t" l="l"/>
              <a:pathLst>
                <a:path h="1913890" w="5416655">
                  <a:moveTo>
                    <a:pt x="0" y="0"/>
                  </a:moveTo>
                  <a:lnTo>
                    <a:pt x="5416655" y="0"/>
                  </a:lnTo>
                  <a:lnTo>
                    <a:pt x="541665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4172238" y="2520726"/>
            <a:ext cx="3420258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rot="0">
            <a:off x="10705193" y="2434429"/>
            <a:ext cx="3080570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rot="5400000">
            <a:off x="980664" y="6816547"/>
            <a:ext cx="2973299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3962097" y="4852455"/>
            <a:ext cx="2776293" cy="1034501"/>
            <a:chOff x="0" y="0"/>
            <a:chExt cx="5136312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17" id="17"/>
          <p:cNvSpPr/>
          <p:nvPr/>
        </p:nvSpPr>
        <p:spPr>
          <a:xfrm rot="5400000">
            <a:off x="14355253" y="3918783"/>
            <a:ext cx="1819719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rot="-10800000">
            <a:off x="12542543" y="5322080"/>
            <a:ext cx="1422095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5385121" y="4771397"/>
            <a:ext cx="3035536" cy="1131100"/>
            <a:chOff x="0" y="0"/>
            <a:chExt cx="5136312" cy="191389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21" id="21"/>
          <p:cNvSpPr/>
          <p:nvPr/>
        </p:nvSpPr>
        <p:spPr>
          <a:xfrm rot="-10772181">
            <a:off x="2442401" y="5289328"/>
            <a:ext cx="2942768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9503760" y="4735065"/>
            <a:ext cx="3038860" cy="1132339"/>
            <a:chOff x="0" y="0"/>
            <a:chExt cx="5136312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24" id="24"/>
          <p:cNvSpPr/>
          <p:nvPr/>
        </p:nvSpPr>
        <p:spPr>
          <a:xfrm rot="-10800000">
            <a:off x="8387412" y="5339080"/>
            <a:ext cx="1084135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1900344" y="2249451"/>
            <a:ext cx="135536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Bold"/>
              </a:rPr>
              <a:t>Bắt đầu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73509" y="2006376"/>
            <a:ext cx="2940983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Bold"/>
              </a:rPr>
              <a:t>Chuyển khung sang của sổ hamming</a:t>
            </a:r>
          </a:p>
          <a:p>
            <a:pPr algn="ctr">
              <a:lnSpc>
                <a:spcPts val="36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80145" y="1038362"/>
            <a:ext cx="451332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6EBEB"/>
                </a:solidFill>
                <a:latin typeface="Fira Sans Black"/>
              </a:rPr>
              <a:t>Sơ đồ thuật toán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05602" y="1981244"/>
            <a:ext cx="1966646" cy="9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2719">
                <a:solidFill>
                  <a:srgbClr val="3D7692"/>
                </a:solidFill>
                <a:latin typeface="Fira Sans Medium Bold"/>
              </a:rPr>
              <a:t>Tính fft trên </a:t>
            </a:r>
          </a:p>
          <a:p>
            <a:pPr>
              <a:lnSpc>
                <a:spcPts val="3807"/>
              </a:lnSpc>
            </a:pPr>
            <a:r>
              <a:rPr lang="en-US" sz="2719">
                <a:solidFill>
                  <a:srgbClr val="3D7692"/>
                </a:solidFill>
                <a:latin typeface="Fira Sans Medium Bold"/>
              </a:rPr>
              <a:t>từng khung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83167" y="4800524"/>
            <a:ext cx="300424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Tính trung bình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khoảng cách các hài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7172" y="8615791"/>
            <a:ext cx="30905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F0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52148" y="4819904"/>
            <a:ext cx="274208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Bold"/>
              </a:rPr>
              <a:t>duyệt qua 50 đỉnh hài đầu tiên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45535" y="4905375"/>
            <a:ext cx="248678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Tìm các peaks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bằng findpeak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05193" y="6190020"/>
            <a:ext cx="4094249" cy="213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55273" y="3735826"/>
            <a:ext cx="10004027" cy="50645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75070" y="1820545"/>
            <a:ext cx="13084230" cy="17254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59846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Chọn số điểm fft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1790" y="8934767"/>
            <a:ext cx="24709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N_FFT = 512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86923" y="3744724"/>
            <a:ext cx="9940728" cy="503249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43420" y="1820545"/>
            <a:ext cx="13084230" cy="17254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59305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Chọn số điểm fft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98560" y="8934767"/>
            <a:ext cx="27174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N_FFT = 1024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77899" y="3793214"/>
            <a:ext cx="9958775" cy="50416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56445" y="1820545"/>
            <a:ext cx="13084230" cy="17254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58492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Chọn số điểm fft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98560" y="8934767"/>
            <a:ext cx="27174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N_FFT = 2048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01689" y="2217349"/>
            <a:ext cx="11058069" cy="595062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48467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Ý tưởng tìm F0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50674"/>
            <a:ext cx="524628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Lấy trung bình các khoảng cách của 50 đỉnh hài tìm được đầu tiên.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76825"/>
            <a:ext cx="524628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Với điều kiện khoảng cách giữa các đỉnh hài lớn hơn 2.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8605" y="2661837"/>
            <a:ext cx="9610790" cy="2848776"/>
            <a:chOff x="0" y="0"/>
            <a:chExt cx="12814386" cy="37983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477566"/>
              <a:ext cx="12814386" cy="1320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F6EBEB"/>
                  </a:solidFill>
                  <a:latin typeface="Fira Sans Black"/>
                </a:rPr>
                <a:t>Kết quả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415320" y="-161925"/>
              <a:ext cx="9920288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Open Sans Extra Bold"/>
                </a:rPr>
                <a:t>Thuật toán 2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59874" y="1028700"/>
            <a:ext cx="13299426" cy="26175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59874" y="4087715"/>
            <a:ext cx="13299426" cy="17538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7069" y="971550"/>
            <a:ext cx="33028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30FTN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494" y="6173537"/>
            <a:ext cx="8554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chuẩn: F0mean: 233.2, F0std: 11.6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494" y="7122037"/>
            <a:ext cx="99083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tính được: F0mean: 191.12, F0std: 9.72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494" y="8476607"/>
            <a:ext cx="990830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F0mean = 18%.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F0std = 16.2%.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59874" y="1028700"/>
            <a:ext cx="13299426" cy="25996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59874" y="4077069"/>
            <a:ext cx="13299426" cy="17538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7069" y="971550"/>
            <a:ext cx="33028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42FQT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494" y="6173537"/>
            <a:ext cx="8554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chuẩn: F0mean: 242.7, F0std: 8.5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494" y="7122037"/>
            <a:ext cx="99083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tính được: F0mean: 193.63, F0std: 12.35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494" y="8476607"/>
            <a:ext cx="990830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F0mean = 20.21 %.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F0std = 45.29 %.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59874" y="1028700"/>
            <a:ext cx="13299426" cy="26442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59874" y="4091259"/>
            <a:ext cx="13299426" cy="17538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7069" y="971550"/>
            <a:ext cx="33028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44MTT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494" y="6173537"/>
            <a:ext cx="8554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chuẩn: F0mean: 125.7, F0std: 8.5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494" y="7122037"/>
            <a:ext cx="99083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tính được: F0mean: 175.65, F0std: 15.71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494" y="8476607"/>
            <a:ext cx="990830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F0mean = 39.7 %.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F0std = 84.4 %.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183905" y="-1747516"/>
            <a:ext cx="882530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903874">
            <a:off x="8380949" y="-2738610"/>
            <a:ext cx="10898092" cy="95222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510477">
            <a:off x="11828504" y="4245135"/>
            <a:ext cx="6741277" cy="91252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393377"/>
            <a:ext cx="4094249" cy="213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338605" y="2367284"/>
            <a:ext cx="9610790" cy="3906051"/>
            <a:chOff x="0" y="0"/>
            <a:chExt cx="12814386" cy="52080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477566"/>
              <a:ext cx="12814386" cy="2730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F6EBEB"/>
                  </a:solidFill>
                  <a:latin typeface="Fira Sans Black"/>
                </a:rPr>
                <a:t>Phân biệt nguyên âm khoảng lặng dùng ACF.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15320" y="-161925"/>
              <a:ext cx="9920288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Open Sans Extra Bold"/>
                </a:rPr>
                <a:t>Thuật toán 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59874" y="1028700"/>
            <a:ext cx="13299426" cy="26732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59874" y="4064187"/>
            <a:ext cx="13299426" cy="17538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7069" y="971550"/>
            <a:ext cx="33028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45MDV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494" y="6173537"/>
            <a:ext cx="8554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chuẩn: F0mean: 177.8, F0std: 5.7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494" y="7122037"/>
            <a:ext cx="99083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Dữ liệu tính được: F0mean: 183.32, F0std: 9.23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494" y="8476607"/>
            <a:ext cx="990830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F0mean = 3.1 %.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Sai số tương đối của F0std = 61.93 %.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33859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Nhận xét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9761" y="2031613"/>
            <a:ext cx="55044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Độ chính xác ở mức khá.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19761" y="3007184"/>
            <a:ext cx="71242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Phụ thuộc nhiều vào số điểm FFT.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9761" y="3963035"/>
            <a:ext cx="1247824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Khó xác định F0 trong trường hợp tín hiệu xuất hiện nhiều peak ảo.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9761" y="7066894"/>
            <a:ext cx="133919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=&gt; Cần nâng cấp Thuật toán 1 và có thêm thuật toán lọc peak ảo và điều chỉnh các tham số khác để cho kết quả tốt hơn.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9761" y="5534176"/>
            <a:ext cx="124782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Bị mất nhiều dữ liệu để tính F0 do kết quả thuật toán 1.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232114" y="7247102"/>
            <a:ext cx="11027186" cy="2148492"/>
            <a:chOff x="0" y="0"/>
            <a:chExt cx="14702915" cy="2864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702915" cy="196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THANK YOU!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3822"/>
              <a:ext cx="14702915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"/>
                </a:rPr>
                <a:t>16/11/2021.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04445" y="-163620"/>
            <a:ext cx="4094249" cy="213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163179">
            <a:off x="10696760" y="-3558829"/>
            <a:ext cx="7804324" cy="82259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013544">
            <a:off x="-1834628" y="-2396987"/>
            <a:ext cx="8825308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971627"/>
            <a:ext cx="3144024" cy="106110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624570" y="1954557"/>
            <a:ext cx="3038860" cy="1132339"/>
            <a:chOff x="0" y="0"/>
            <a:chExt cx="5136312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44210" y="1900397"/>
            <a:ext cx="2994180" cy="1115690"/>
            <a:chOff x="0" y="0"/>
            <a:chExt cx="5136312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2572" y="8327009"/>
            <a:ext cx="3065154" cy="1083024"/>
            <a:chOff x="0" y="0"/>
            <a:chExt cx="5416656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416655" cy="1913890"/>
            </a:xfrm>
            <a:custGeom>
              <a:avLst/>
              <a:gdLst/>
              <a:ahLst/>
              <a:cxnLst/>
              <a:rect r="r" b="b" t="t" l="l"/>
              <a:pathLst>
                <a:path h="1913890" w="5416655">
                  <a:moveTo>
                    <a:pt x="0" y="0"/>
                  </a:moveTo>
                  <a:lnTo>
                    <a:pt x="5416655" y="0"/>
                  </a:lnTo>
                  <a:lnTo>
                    <a:pt x="541665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4172238" y="2520726"/>
            <a:ext cx="3420258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rot="0">
            <a:off x="10705193" y="2434429"/>
            <a:ext cx="3080570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rot="5400000">
            <a:off x="1694593" y="7530476"/>
            <a:ext cx="1545442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3962097" y="4852455"/>
            <a:ext cx="2776293" cy="1034501"/>
            <a:chOff x="0" y="0"/>
            <a:chExt cx="5136312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17" id="17"/>
          <p:cNvSpPr/>
          <p:nvPr/>
        </p:nvSpPr>
        <p:spPr>
          <a:xfrm rot="5400000">
            <a:off x="14355253" y="3918783"/>
            <a:ext cx="1819719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2700000">
            <a:off x="1350471" y="4223966"/>
            <a:ext cx="2186059" cy="2115776"/>
            <a:chOff x="0" y="0"/>
            <a:chExt cx="1917608" cy="185595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7608" cy="1855956"/>
            </a:xfrm>
            <a:custGeom>
              <a:avLst/>
              <a:gdLst/>
              <a:ahLst/>
              <a:cxnLst/>
              <a:rect r="r" b="b" t="t" l="l"/>
              <a:pathLst>
                <a:path h="1855956" w="1917608">
                  <a:moveTo>
                    <a:pt x="0" y="0"/>
                  </a:moveTo>
                  <a:lnTo>
                    <a:pt x="1917608" y="0"/>
                  </a:lnTo>
                  <a:lnTo>
                    <a:pt x="1917608" y="1855956"/>
                  </a:lnTo>
                  <a:lnTo>
                    <a:pt x="0" y="1855956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592496" y="4872380"/>
            <a:ext cx="283592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Medium"/>
              </a:rPr>
              <a:t>    Đỉnh cục bộ 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Medium"/>
              </a:rPr>
              <a:t>   &gt;= Ngưỡng</a:t>
            </a:r>
          </a:p>
        </p:txBody>
      </p:sp>
      <p:sp>
        <p:nvSpPr>
          <p:cNvPr name="AutoShape 21" id="21"/>
          <p:cNvSpPr/>
          <p:nvPr/>
        </p:nvSpPr>
        <p:spPr>
          <a:xfrm rot="-10800000">
            <a:off x="12542543" y="5322080"/>
            <a:ext cx="1422095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5385121" y="4771397"/>
            <a:ext cx="3035536" cy="1131100"/>
            <a:chOff x="0" y="0"/>
            <a:chExt cx="5136312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24" id="24"/>
          <p:cNvSpPr/>
          <p:nvPr/>
        </p:nvSpPr>
        <p:spPr>
          <a:xfrm rot="-10800000">
            <a:off x="3964429" y="5301234"/>
            <a:ext cx="1420691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rot="0">
            <a:off x="3133742" y="6102653"/>
            <a:ext cx="12216502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785763" y="8468819"/>
            <a:ext cx="3144024" cy="1061108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rot="5400000">
            <a:off x="14174692" y="7285736"/>
            <a:ext cx="2318541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9503760" y="4735065"/>
            <a:ext cx="3038860" cy="1132339"/>
            <a:chOff x="0" y="0"/>
            <a:chExt cx="5136312" cy="191389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36312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name="AutoShape 30" id="30"/>
          <p:cNvSpPr/>
          <p:nvPr/>
        </p:nvSpPr>
        <p:spPr>
          <a:xfrm rot="-10800000">
            <a:off x="8420657" y="5314167"/>
            <a:ext cx="1084135" cy="0"/>
          </a:xfrm>
          <a:prstGeom prst="line">
            <a:avLst/>
          </a:prstGeom>
          <a:ln cap="rnd" w="47625">
            <a:solidFill>
              <a:srgbClr val="EDF1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1" id="31"/>
          <p:cNvSpPr txBox="true"/>
          <p:nvPr/>
        </p:nvSpPr>
        <p:spPr>
          <a:xfrm rot="0">
            <a:off x="1900344" y="2249451"/>
            <a:ext cx="135536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Bold"/>
              </a:rPr>
              <a:t>Bắt đầu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92496" y="2249451"/>
            <a:ext cx="294098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Bold"/>
              </a:rPr>
              <a:t>Chuẩn hoá</a:t>
            </a:r>
          </a:p>
          <a:p>
            <a:pPr algn="ctr">
              <a:lnSpc>
                <a:spcPts val="36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280145" y="1038362"/>
            <a:ext cx="451332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6EBEB"/>
                </a:solidFill>
                <a:latin typeface="Fira Sans Black"/>
              </a:rPr>
              <a:t>Sơ đồ thuật toán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09127" y="2267996"/>
            <a:ext cx="166434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Chia khung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93469" y="4888375"/>
            <a:ext cx="244227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Tìm đỉnh cục bộ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của khung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2572" y="4872380"/>
            <a:ext cx="304185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Cực đại cục bộ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&gt;= Ngưỡng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7172" y="8615791"/>
            <a:ext cx="30905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Nguyên âm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62734" y="7261923"/>
            <a:ext cx="11168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EDF1F4"/>
                </a:solidFill>
                <a:latin typeface="Fira Sans Medium Bold"/>
              </a:rPr>
              <a:t>true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693869" y="5678025"/>
            <a:ext cx="1377312" cy="47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0"/>
              </a:lnSpc>
            </a:pPr>
            <a:r>
              <a:rPr lang="en-US" sz="2728">
                <a:solidFill>
                  <a:srgbClr val="EDF1F4"/>
                </a:solidFill>
                <a:latin typeface="Fira Sans Medium"/>
              </a:rPr>
              <a:t>false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53999" y="8727594"/>
            <a:ext cx="2185040" cy="48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>
                <a:solidFill>
                  <a:srgbClr val="3D7692"/>
                </a:solidFill>
                <a:latin typeface="Fira Sans Medium"/>
              </a:rPr>
              <a:t>Khoảng lặng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800535" y="4819904"/>
            <a:ext cx="240318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Bold"/>
              </a:rPr>
              <a:t>Dùng ACF với từng khung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41738" y="5086350"/>
            <a:ext cx="178444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Tìm ngưỡng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705193" y="6190020"/>
            <a:ext cx="4094249" cy="213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991076">
            <a:off x="-180638" y="-2782626"/>
            <a:ext cx="7804324" cy="82259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825817" y="8153668"/>
            <a:ext cx="9418712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09540" y="1804757"/>
            <a:ext cx="8500046" cy="66774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7229" y="952500"/>
            <a:ext cx="618787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old"/>
              </a:rPr>
              <a:t>Thuật toán tìm ngưỡng.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84618" y="8809990"/>
            <a:ext cx="412755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Hàm findThreshold.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896" y="1819717"/>
            <a:ext cx="4946130" cy="234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9"/>
              </a:lnSpc>
            </a:pPr>
            <a:r>
              <a:rPr lang="en-US" sz="2685">
                <a:solidFill>
                  <a:srgbClr val="EDF1F4"/>
                </a:solidFill>
                <a:latin typeface="Fira Sans Medium"/>
              </a:rPr>
              <a:t>- Tìm ngưỡng dựa trên giá trị trung bình của min và max các mẫu trong một khung. sau đó lấy giá trị trung bình của tất cả các khung.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808" y="4848225"/>
            <a:ext cx="21286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F1F4"/>
                </a:solidFill>
                <a:latin typeface="Fira Sans Medium"/>
              </a:rPr>
              <a:t>Kết quả: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7122" y="5903875"/>
            <a:ext cx="386601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Open Sans Light Bold"/>
              </a:rPr>
              <a:t>- File 30FTN  : 0.15421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3836" y="6712144"/>
            <a:ext cx="383929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Open Sans Light Bold"/>
              </a:rPr>
              <a:t>- File 42FQT  : 0.14007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3836" y="7535470"/>
            <a:ext cx="3839297" cy="46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8"/>
              </a:lnSpc>
            </a:pPr>
            <a:r>
              <a:rPr lang="en-US" sz="2698">
                <a:solidFill>
                  <a:srgbClr val="EDF1F4"/>
                </a:solidFill>
                <a:latin typeface="Open Sans Light Bold"/>
              </a:rPr>
              <a:t>- File 44MTT: 0.10002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3836" y="8292098"/>
            <a:ext cx="383929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Open Sans Light Bold"/>
              </a:rPr>
              <a:t>- File 45MDV: 0.10223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051" y="6595880"/>
            <a:ext cx="4094249" cy="213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62355" y="1028700"/>
            <a:ext cx="13084230" cy="17663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70289" y="4175627"/>
            <a:ext cx="8073711" cy="50826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50875"/>
            <a:ext cx="270032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Kết quả.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21994" y="3035706"/>
            <a:ext cx="214395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30FTN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4936" y="8677910"/>
            <a:ext cx="51666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Sai số tuyệt đối: 0.01 (s)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51026" y="1028700"/>
            <a:ext cx="13084230" cy="17663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8735" y="4172692"/>
            <a:ext cx="8045265" cy="508560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17231" y="3035706"/>
            <a:ext cx="22617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42FQT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14936" y="8677910"/>
            <a:ext cx="51125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Sai số tuyệt đối: 0.05 (s)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25649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Kết quả.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5169" y="795175"/>
            <a:ext cx="13084230" cy="17663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178566"/>
            <a:ext cx="8039414" cy="50797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691707" y="8677910"/>
            <a:ext cx="51965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Sai số tuyệt đối: 0.023 (s)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6573" y="3035706"/>
            <a:ext cx="24313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file 44MTT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25920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Kết quả.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75070" y="1028700"/>
            <a:ext cx="13084230" cy="17663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1614" y="4178566"/>
            <a:ext cx="8102386" cy="50797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45050" y="2980114"/>
            <a:ext cx="2328756" cy="56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3"/>
              </a:lnSpc>
            </a:pPr>
            <a:r>
              <a:rPr lang="en-US" sz="3302">
                <a:solidFill>
                  <a:srgbClr val="FFFFFF"/>
                </a:solidFill>
                <a:latin typeface="Open Sans"/>
              </a:rPr>
              <a:t>file 45MDV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91707" y="8677910"/>
            <a:ext cx="53310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Sai số tuyệt đối: 0.036 (s)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875"/>
            <a:ext cx="25379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Kết quả.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775" y="650875"/>
            <a:ext cx="27157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Kết luận.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91440"/>
            <a:ext cx="1475491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- Thuật toán cho ra kết quả tương đối chính xác, tuy nhiên vẫn còn chênh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lệch nhiều ở một số biên trong file 42FQT và 45MDV.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42792"/>
            <a:ext cx="140770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Nguyên nhân: do thuật toán chọn ngưỡng và thuật toán lọc dãy</a:t>
            </a:r>
            <a:r>
              <a:rPr lang="en-US" sz="3399">
                <a:solidFill>
                  <a:srgbClr val="FFFFFF"/>
                </a:solidFill>
                <a:latin typeface="Open Sans Light"/>
              </a:rPr>
              <a:t> F0 tìm được bằng ACF chưa được tối ưu.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DAEvb5ejmjI</dc:identifier>
  <dcterms:modified xsi:type="dcterms:W3CDTF">2011-08-01T06:04:30Z</dcterms:modified>
  <cp:revision>1</cp:revision>
  <dc:title>slide</dc:title>
</cp:coreProperties>
</file>